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61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64" r:id="rId12"/>
    <p:sldId id="270" r:id="rId13"/>
    <p:sldId id="262" r:id="rId14"/>
    <p:sldId id="271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4F3"/>
    <a:srgbClr val="F1F5F8"/>
    <a:srgbClr val="5D6032"/>
    <a:srgbClr val="BED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34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5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2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3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1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4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5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9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8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5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4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0" r:id="rId6"/>
    <p:sldLayoutId id="2147483726" r:id="rId7"/>
    <p:sldLayoutId id="2147483727" r:id="rId8"/>
    <p:sldLayoutId id="2147483728" r:id="rId9"/>
    <p:sldLayoutId id="2147483729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!!Rectangle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en witte 3D-weergave van driehoeken als achtergrond">
            <a:extLst>
              <a:ext uri="{FF2B5EF4-FFF2-40B4-BE49-F238E27FC236}">
                <a16:creationId xmlns:a16="http://schemas.microsoft.com/office/drawing/2014/main" id="{8303F3F5-FAA6-4506-BB40-1DDD08C657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m!!text rectangle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51CD18-40A0-4342-BD50-E225A6487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5978" y="4907629"/>
            <a:ext cx="3612292" cy="1185353"/>
          </a:xfrm>
        </p:spPr>
        <p:txBody>
          <a:bodyPr anchor="ctr">
            <a:normAutofit/>
          </a:bodyPr>
          <a:lstStyle/>
          <a:p>
            <a:r>
              <a:rPr lang="nl-NL" sz="2600" dirty="0"/>
              <a:t>Perspectief tekenen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3C983F-A05E-4E44-8E89-ED563F4AE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912" y="4907629"/>
            <a:ext cx="2228641" cy="1185353"/>
          </a:xfrm>
        </p:spPr>
        <p:txBody>
          <a:bodyPr anchor="ctr">
            <a:normAutofit/>
          </a:bodyPr>
          <a:lstStyle/>
          <a:p>
            <a:r>
              <a:rPr lang="nl-NL" sz="1700" dirty="0"/>
              <a:t>We leren om te tekenen met diepte</a:t>
            </a:r>
          </a:p>
        </p:txBody>
      </p:sp>
      <p:sp>
        <p:nvSpPr>
          <p:cNvPr id="13" name="m!!accent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B5AF19F-A277-4AD6-AF8A-914C973C4C1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28061" r="27010" b="41246"/>
          <a:stretch/>
        </p:blipFill>
        <p:spPr bwMode="auto">
          <a:xfrm>
            <a:off x="381739" y="310718"/>
            <a:ext cx="2272683" cy="12916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770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6C1C7-A33C-453E-A421-F65A7D51EB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891838" cy="1116013"/>
          </a:xfrm>
        </p:spPr>
        <p:txBody>
          <a:bodyPr/>
          <a:lstStyle/>
          <a:p>
            <a:r>
              <a:rPr lang="nl-NL" dirty="0"/>
              <a:t>Aan de slag:	 Tweepuntsperspectief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6992B6-F4CE-4BD0-8EB7-0C467689D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3863"/>
            <a:ext cx="12192000" cy="355290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FB5B2EA-472C-41A0-95A5-CCC27EA626BF}"/>
              </a:ext>
            </a:extLst>
          </p:cNvPr>
          <p:cNvSpPr txBox="1"/>
          <p:nvPr/>
        </p:nvSpPr>
        <p:spPr>
          <a:xfrm>
            <a:off x="6320900" y="1267286"/>
            <a:ext cx="646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Horizon met twee verdwijnpunten (of vluchtpunten)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BF7C8ED-AE48-4257-AC14-EEB310C633AF}"/>
              </a:ext>
            </a:extLst>
          </p:cNvPr>
          <p:cNvSpPr txBox="1"/>
          <p:nvPr/>
        </p:nvSpPr>
        <p:spPr>
          <a:xfrm rot="20487890">
            <a:off x="6269111" y="2116727"/>
            <a:ext cx="646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Constructielijnen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0C7FE0F1-23D7-42E7-849D-B458541EC64E}"/>
              </a:ext>
            </a:extLst>
          </p:cNvPr>
          <p:cNvSpPr/>
          <p:nvPr/>
        </p:nvSpPr>
        <p:spPr>
          <a:xfrm>
            <a:off x="2449122" y="2997264"/>
            <a:ext cx="1939066" cy="1763130"/>
          </a:xfrm>
          <a:custGeom>
            <a:avLst/>
            <a:gdLst>
              <a:gd name="connsiteX0" fmla="*/ 0 w 1427480"/>
              <a:gd name="connsiteY0" fmla="*/ 248920 h 1295400"/>
              <a:gd name="connsiteX1" fmla="*/ 0 w 1427480"/>
              <a:gd name="connsiteY1" fmla="*/ 1295400 h 1295400"/>
              <a:gd name="connsiteX2" fmla="*/ 1424940 w 1427480"/>
              <a:gd name="connsiteY2" fmla="*/ 825500 h 1295400"/>
              <a:gd name="connsiteX3" fmla="*/ 1427480 w 1427480"/>
              <a:gd name="connsiteY3" fmla="*/ 0 h 1295400"/>
              <a:gd name="connsiteX4" fmla="*/ 0 w 1427480"/>
              <a:gd name="connsiteY4" fmla="*/ 24892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480" h="1295400">
                <a:moveTo>
                  <a:pt x="0" y="248920"/>
                </a:moveTo>
                <a:lnTo>
                  <a:pt x="0" y="1295400"/>
                </a:lnTo>
                <a:lnTo>
                  <a:pt x="1424940" y="825500"/>
                </a:lnTo>
                <a:cubicBezTo>
                  <a:pt x="1425787" y="550333"/>
                  <a:pt x="1426633" y="275167"/>
                  <a:pt x="1427480" y="0"/>
                </a:cubicBezTo>
                <a:lnTo>
                  <a:pt x="0" y="248920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910A09F2-E591-4FFF-ADC4-31C4552E736C}"/>
              </a:ext>
            </a:extLst>
          </p:cNvPr>
          <p:cNvCxnSpPr>
            <a:cxnSpLocks/>
            <a:endCxn id="8" idx="3"/>
          </p:cNvCxnSpPr>
          <p:nvPr/>
        </p:nvCxnSpPr>
        <p:spPr>
          <a:xfrm>
            <a:off x="2449122" y="2397339"/>
            <a:ext cx="1939066" cy="5999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D5BC6F74-A973-4D66-BEAD-8BEB81DF61FE}"/>
              </a:ext>
            </a:extLst>
          </p:cNvPr>
          <p:cNvSpPr/>
          <p:nvPr/>
        </p:nvSpPr>
        <p:spPr>
          <a:xfrm>
            <a:off x="1384598" y="2565779"/>
            <a:ext cx="1074054" cy="2197290"/>
          </a:xfrm>
          <a:custGeom>
            <a:avLst/>
            <a:gdLst>
              <a:gd name="connsiteX0" fmla="*/ 0 w 1071349"/>
              <a:gd name="connsiteY0" fmla="*/ 0 h 2197290"/>
              <a:gd name="connsiteX1" fmla="*/ 1064525 w 1071349"/>
              <a:gd name="connsiteY1" fmla="*/ 784746 h 2197290"/>
              <a:gd name="connsiteX2" fmla="*/ 1071349 w 1071349"/>
              <a:gd name="connsiteY2" fmla="*/ 2197290 h 2197290"/>
              <a:gd name="connsiteX3" fmla="*/ 6824 w 1071349"/>
              <a:gd name="connsiteY3" fmla="*/ 764275 h 2197290"/>
              <a:gd name="connsiteX4" fmla="*/ 0 w 1071349"/>
              <a:gd name="connsiteY4" fmla="*/ 0 h 219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349" h="2197290">
                <a:moveTo>
                  <a:pt x="0" y="0"/>
                </a:moveTo>
                <a:lnTo>
                  <a:pt x="1064525" y="784746"/>
                </a:lnTo>
                <a:cubicBezTo>
                  <a:pt x="1066800" y="1255594"/>
                  <a:pt x="1069074" y="1726442"/>
                  <a:pt x="1071349" y="2197290"/>
                </a:cubicBezTo>
                <a:lnTo>
                  <a:pt x="6824" y="764275"/>
                </a:lnTo>
                <a:cubicBezTo>
                  <a:pt x="4549" y="509517"/>
                  <a:pt x="2275" y="254758"/>
                  <a:pt x="0" y="0"/>
                </a:cubicBezTo>
                <a:close/>
              </a:path>
            </a:pathLst>
          </a:cu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DAA873D9-4B1D-4F2D-9B93-31BAC26BC6F8}"/>
              </a:ext>
            </a:extLst>
          </p:cNvPr>
          <p:cNvSpPr/>
          <p:nvPr/>
        </p:nvSpPr>
        <p:spPr>
          <a:xfrm>
            <a:off x="1378974" y="2394430"/>
            <a:ext cx="3004984" cy="943896"/>
          </a:xfrm>
          <a:custGeom>
            <a:avLst/>
            <a:gdLst>
              <a:gd name="connsiteX0" fmla="*/ 0 w 3004984"/>
              <a:gd name="connsiteY0" fmla="*/ 165919 h 943896"/>
              <a:gd name="connsiteX1" fmla="*/ 1080320 w 3004984"/>
              <a:gd name="connsiteY1" fmla="*/ 0 h 943896"/>
              <a:gd name="connsiteX2" fmla="*/ 3004984 w 3004984"/>
              <a:gd name="connsiteY2" fmla="*/ 604683 h 943896"/>
              <a:gd name="connsiteX3" fmla="*/ 1061884 w 3004984"/>
              <a:gd name="connsiteY3" fmla="*/ 943896 h 943896"/>
              <a:gd name="connsiteX4" fmla="*/ 0 w 3004984"/>
              <a:gd name="connsiteY4" fmla="*/ 165919 h 94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984" h="943896">
                <a:moveTo>
                  <a:pt x="0" y="165919"/>
                </a:moveTo>
                <a:lnTo>
                  <a:pt x="1080320" y="0"/>
                </a:lnTo>
                <a:lnTo>
                  <a:pt x="3004984" y="604683"/>
                </a:lnTo>
                <a:lnTo>
                  <a:pt x="1061884" y="943896"/>
                </a:lnTo>
                <a:lnTo>
                  <a:pt x="0" y="165919"/>
                </a:ln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8A34266C-BF5F-4CFE-9E27-BFB2A5713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482" y="4492069"/>
            <a:ext cx="3209592" cy="21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00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2772C9B-7D0A-45EF-93DA-A8EB7B41A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074" y="5185854"/>
            <a:ext cx="8205926" cy="1206063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F5DCED9F-E257-4358-8837-DBD4C58A9D3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891838" cy="111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                       </a:t>
            </a:r>
            <a:r>
              <a:rPr lang="nl-NL" dirty="0"/>
              <a:t>	  De horizon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6EB2028-7CD8-4408-9983-CA838F681D3C}"/>
              </a:ext>
            </a:extLst>
          </p:cNvPr>
          <p:cNvSpPr txBox="1"/>
          <p:nvPr/>
        </p:nvSpPr>
        <p:spPr>
          <a:xfrm>
            <a:off x="3889345" y="1917366"/>
            <a:ext cx="6462945" cy="170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/>
              <a:t>De lijn in de verte tussen de aarde en de lucht.</a:t>
            </a:r>
          </a:p>
          <a:p>
            <a:pPr>
              <a:lnSpc>
                <a:spcPct val="150000"/>
              </a:lnSpc>
            </a:pPr>
            <a:r>
              <a:rPr lang="nl-NL" dirty="0"/>
              <a:t>De horizon staat voor ooghoogte (behalve bij bergen).</a:t>
            </a:r>
          </a:p>
          <a:p>
            <a:pPr>
              <a:lnSpc>
                <a:spcPct val="150000"/>
              </a:lnSpc>
            </a:pPr>
            <a:r>
              <a:rPr lang="nl-NL" dirty="0"/>
              <a:t>De horizon helpt bij de juiste hoogte van dingen.</a:t>
            </a:r>
          </a:p>
          <a:p>
            <a:pPr>
              <a:lnSpc>
                <a:spcPct val="150000"/>
              </a:lnSpc>
            </a:pP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EC6E4D8-2DFA-44E4-97AF-04D85BD1E28D}"/>
              </a:ext>
            </a:extLst>
          </p:cNvPr>
          <p:cNvSpPr txBox="1"/>
          <p:nvPr/>
        </p:nvSpPr>
        <p:spPr>
          <a:xfrm>
            <a:off x="781235" y="2015021"/>
            <a:ext cx="646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Dit moet je weten: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F6655DBD-3F33-40C8-888C-B2360DD452B5}"/>
              </a:ext>
            </a:extLst>
          </p:cNvPr>
          <p:cNvSpPr/>
          <p:nvPr/>
        </p:nvSpPr>
        <p:spPr>
          <a:xfrm>
            <a:off x="667857" y="360711"/>
            <a:ext cx="1748901" cy="170591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90F33E57-A15C-47B3-AFC9-827719F48B62}"/>
              </a:ext>
            </a:extLst>
          </p:cNvPr>
          <p:cNvCxnSpPr/>
          <p:nvPr/>
        </p:nvCxnSpPr>
        <p:spPr>
          <a:xfrm>
            <a:off x="0" y="1180731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hoek 8">
            <a:extLst>
              <a:ext uri="{FF2B5EF4-FFF2-40B4-BE49-F238E27FC236}">
                <a16:creationId xmlns:a16="http://schemas.microsoft.com/office/drawing/2014/main" id="{DDA57CF9-F50D-40E7-BA95-F43F10CDD984}"/>
              </a:ext>
            </a:extLst>
          </p:cNvPr>
          <p:cNvSpPr/>
          <p:nvPr/>
        </p:nvSpPr>
        <p:spPr>
          <a:xfrm>
            <a:off x="301841" y="1205295"/>
            <a:ext cx="3080551" cy="8613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23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7A7DF152-7868-4716-8FD5-CAAA23221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1652016"/>
            <a:ext cx="12192000" cy="3553968"/>
          </a:xfrm>
          <a:prstGeom prst="rect">
            <a:avLst/>
          </a:prstGeom>
        </p:spPr>
      </p:pic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72577B77-08D0-4E7F-8219-1C7A813112C0}"/>
              </a:ext>
            </a:extLst>
          </p:cNvPr>
          <p:cNvSpPr/>
          <p:nvPr/>
        </p:nvSpPr>
        <p:spPr>
          <a:xfrm>
            <a:off x="2280356" y="4459110"/>
            <a:ext cx="1388533" cy="1207911"/>
          </a:xfrm>
          <a:custGeom>
            <a:avLst/>
            <a:gdLst>
              <a:gd name="connsiteX0" fmla="*/ 0 w 1388533"/>
              <a:gd name="connsiteY0" fmla="*/ 237067 h 1207911"/>
              <a:gd name="connsiteX1" fmla="*/ 0 w 1388533"/>
              <a:gd name="connsiteY1" fmla="*/ 970845 h 1207911"/>
              <a:gd name="connsiteX2" fmla="*/ 1388533 w 1388533"/>
              <a:gd name="connsiteY2" fmla="*/ 1207911 h 1207911"/>
              <a:gd name="connsiteX3" fmla="*/ 1388533 w 1388533"/>
              <a:gd name="connsiteY3" fmla="*/ 0 h 1207911"/>
              <a:gd name="connsiteX4" fmla="*/ 0 w 1388533"/>
              <a:gd name="connsiteY4" fmla="*/ 237067 h 12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533" h="1207911">
                <a:moveTo>
                  <a:pt x="0" y="237067"/>
                </a:moveTo>
                <a:lnTo>
                  <a:pt x="0" y="970845"/>
                </a:lnTo>
                <a:lnTo>
                  <a:pt x="1388533" y="1207911"/>
                </a:lnTo>
                <a:lnTo>
                  <a:pt x="1388533" y="0"/>
                </a:lnTo>
                <a:lnTo>
                  <a:pt x="0" y="237067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9" name="Vrije vorm: vorm 28">
            <a:extLst>
              <a:ext uri="{FF2B5EF4-FFF2-40B4-BE49-F238E27FC236}">
                <a16:creationId xmlns:a16="http://schemas.microsoft.com/office/drawing/2014/main" id="{36E475FE-4E25-450F-8919-284D1756660F}"/>
              </a:ext>
            </a:extLst>
          </p:cNvPr>
          <p:cNvSpPr/>
          <p:nvPr/>
        </p:nvSpPr>
        <p:spPr>
          <a:xfrm flipH="1">
            <a:off x="3668889" y="4459109"/>
            <a:ext cx="1388533" cy="1207911"/>
          </a:xfrm>
          <a:custGeom>
            <a:avLst/>
            <a:gdLst>
              <a:gd name="connsiteX0" fmla="*/ 0 w 1388533"/>
              <a:gd name="connsiteY0" fmla="*/ 237067 h 1207911"/>
              <a:gd name="connsiteX1" fmla="*/ 0 w 1388533"/>
              <a:gd name="connsiteY1" fmla="*/ 970845 h 1207911"/>
              <a:gd name="connsiteX2" fmla="*/ 1388533 w 1388533"/>
              <a:gd name="connsiteY2" fmla="*/ 1207911 h 1207911"/>
              <a:gd name="connsiteX3" fmla="*/ 1388533 w 1388533"/>
              <a:gd name="connsiteY3" fmla="*/ 0 h 1207911"/>
              <a:gd name="connsiteX4" fmla="*/ 0 w 1388533"/>
              <a:gd name="connsiteY4" fmla="*/ 237067 h 12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533" h="1207911">
                <a:moveTo>
                  <a:pt x="0" y="237067"/>
                </a:moveTo>
                <a:lnTo>
                  <a:pt x="0" y="970845"/>
                </a:lnTo>
                <a:lnTo>
                  <a:pt x="1388533" y="1207911"/>
                </a:lnTo>
                <a:lnTo>
                  <a:pt x="1388533" y="0"/>
                </a:lnTo>
                <a:lnTo>
                  <a:pt x="0" y="2370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977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59AC42C-6115-4D27-BBDB-278B850C75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891838" cy="111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Aan de slag:	 Tweepuntsperspectief</a:t>
            </a:r>
          </a:p>
        </p:txBody>
      </p:sp>
      <p:sp>
        <p:nvSpPr>
          <p:cNvPr id="2" name="Rectangle 49">
            <a:extLst>
              <a:ext uri="{FF2B5EF4-FFF2-40B4-BE49-F238E27FC236}">
                <a16:creationId xmlns:a16="http://schemas.microsoft.com/office/drawing/2014/main" id="{3941F62C-E277-4403-839A-7773CBE0D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pSp>
        <p:nvGrpSpPr>
          <p:cNvPr id="53" name="Groep 52">
            <a:extLst>
              <a:ext uri="{FF2B5EF4-FFF2-40B4-BE49-F238E27FC236}">
                <a16:creationId xmlns:a16="http://schemas.microsoft.com/office/drawing/2014/main" id="{405E7D55-28A7-4FC4-9114-590F255DF80C}"/>
              </a:ext>
            </a:extLst>
          </p:cNvPr>
          <p:cNvGrpSpPr/>
          <p:nvPr/>
        </p:nvGrpSpPr>
        <p:grpSpPr>
          <a:xfrm>
            <a:off x="0" y="1198485"/>
            <a:ext cx="13627223" cy="4243527"/>
            <a:chOff x="0" y="0"/>
            <a:chExt cx="12192000" cy="3590290"/>
          </a:xfrm>
        </p:grpSpPr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DB8250F3-163F-43F2-9731-ADCFBE113352}"/>
                </a:ext>
              </a:extLst>
            </p:cNvPr>
            <p:cNvCxnSpPr/>
            <p:nvPr/>
          </p:nvCxnSpPr>
          <p:spPr>
            <a:xfrm>
              <a:off x="3305175" y="1638300"/>
              <a:ext cx="1709420" cy="1758315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59BD6D6C-AC92-49C7-8B87-B813118F167D}"/>
                </a:ext>
              </a:extLst>
            </p:cNvPr>
            <p:cNvCxnSpPr/>
            <p:nvPr/>
          </p:nvCxnSpPr>
          <p:spPr>
            <a:xfrm flipV="1">
              <a:off x="0" y="1938020"/>
              <a:ext cx="10552430" cy="539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DC709A86-2B7B-487E-88E7-0B0E25B67611}"/>
                </a:ext>
              </a:extLst>
            </p:cNvPr>
            <p:cNvCxnSpPr/>
            <p:nvPr/>
          </p:nvCxnSpPr>
          <p:spPr>
            <a:xfrm flipH="1">
              <a:off x="1000125" y="1447800"/>
              <a:ext cx="3997960" cy="43815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35E962F4-D7BE-48CF-9F46-4BF3203B3F0D}"/>
                </a:ext>
              </a:extLst>
            </p:cNvPr>
            <p:cNvCxnSpPr/>
            <p:nvPr/>
          </p:nvCxnSpPr>
          <p:spPr>
            <a:xfrm>
              <a:off x="3976370" y="457200"/>
              <a:ext cx="6467475" cy="1480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EFBDE060-5D5A-487E-B602-EAFB957D95F4}"/>
                </a:ext>
              </a:extLst>
            </p:cNvPr>
            <p:cNvCxnSpPr/>
            <p:nvPr/>
          </p:nvCxnSpPr>
          <p:spPr>
            <a:xfrm>
              <a:off x="3307080" y="457200"/>
              <a:ext cx="0" cy="313309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A06EFCA8-25DC-40E4-AD28-FD2D5CEC4B92}"/>
                </a:ext>
              </a:extLst>
            </p:cNvPr>
            <p:cNvCxnSpPr/>
            <p:nvPr/>
          </p:nvCxnSpPr>
          <p:spPr>
            <a:xfrm>
              <a:off x="5003800" y="457200"/>
              <a:ext cx="0" cy="313309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B4AEDDFC-615E-4DF4-B154-FDA1A1D6C799}"/>
                </a:ext>
              </a:extLst>
            </p:cNvPr>
            <p:cNvCxnSpPr/>
            <p:nvPr/>
          </p:nvCxnSpPr>
          <p:spPr>
            <a:xfrm>
              <a:off x="7292340" y="457200"/>
              <a:ext cx="0" cy="313309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962DD267-3563-4094-B957-F08D5B58E2CC}"/>
                </a:ext>
              </a:extLst>
            </p:cNvPr>
            <p:cNvCxnSpPr/>
            <p:nvPr/>
          </p:nvCxnSpPr>
          <p:spPr>
            <a:xfrm>
              <a:off x="5014595" y="1447800"/>
              <a:ext cx="5476875" cy="4902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33CFA6AE-59D3-49BC-8575-A392F7BCF0E2}"/>
                </a:ext>
              </a:extLst>
            </p:cNvPr>
            <p:cNvSpPr/>
            <p:nvPr/>
          </p:nvSpPr>
          <p:spPr>
            <a:xfrm>
              <a:off x="4982845" y="1446530"/>
              <a:ext cx="36830" cy="381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96FA9E44-6D2D-4386-9726-6BE09FBCA00E}"/>
                </a:ext>
              </a:extLst>
            </p:cNvPr>
            <p:cNvCxnSpPr/>
            <p:nvPr/>
          </p:nvCxnSpPr>
          <p:spPr>
            <a:xfrm>
              <a:off x="275590" y="1991995"/>
              <a:ext cx="4737100" cy="141478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18672C63-CF5D-423B-AE49-936D4493C056}"/>
                </a:ext>
              </a:extLst>
            </p:cNvPr>
            <p:cNvSpPr/>
            <p:nvPr/>
          </p:nvSpPr>
          <p:spPr>
            <a:xfrm>
              <a:off x="3290570" y="1635760"/>
              <a:ext cx="36830" cy="381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EBA5CE16-77A7-433F-BD84-0CD20AEA1AE2}"/>
                </a:ext>
              </a:extLst>
            </p:cNvPr>
            <p:cNvCxnSpPr/>
            <p:nvPr/>
          </p:nvCxnSpPr>
          <p:spPr>
            <a:xfrm flipH="1">
              <a:off x="5014595" y="1938020"/>
              <a:ext cx="5476875" cy="1464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7DE2DA2D-6319-4FD3-BC0B-2FB0045ABB11}"/>
                </a:ext>
              </a:extLst>
            </p:cNvPr>
            <p:cNvSpPr/>
            <p:nvPr/>
          </p:nvSpPr>
          <p:spPr>
            <a:xfrm>
              <a:off x="7275830" y="1638935"/>
              <a:ext cx="36830" cy="381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68CA8200-0118-4525-9948-4194F4B60D21}"/>
                </a:ext>
              </a:extLst>
            </p:cNvPr>
            <p:cNvSpPr/>
            <p:nvPr/>
          </p:nvSpPr>
          <p:spPr>
            <a:xfrm>
              <a:off x="3952240" y="457200"/>
              <a:ext cx="36830" cy="381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8C09788A-0F80-4128-A920-8F6855D72637}"/>
                </a:ext>
              </a:extLst>
            </p:cNvPr>
            <p:cNvCxnSpPr/>
            <p:nvPr/>
          </p:nvCxnSpPr>
          <p:spPr>
            <a:xfrm>
              <a:off x="3975735" y="457200"/>
              <a:ext cx="0" cy="3133090"/>
            </a:xfrm>
            <a:prstGeom prst="line">
              <a:avLst/>
            </a:prstGeom>
            <a:ln w="9525" cap="flat" cmpd="sng" algn="ctr">
              <a:solidFill>
                <a:srgbClr val="92D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65047939-8A1B-4063-9B59-066B7D89FDBE}"/>
                </a:ext>
              </a:extLst>
            </p:cNvPr>
            <p:cNvCxnSpPr/>
            <p:nvPr/>
          </p:nvCxnSpPr>
          <p:spPr>
            <a:xfrm flipV="1">
              <a:off x="3307715" y="1447165"/>
              <a:ext cx="1692910" cy="1438275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BF6722A6-100A-4EBB-8F70-3C85729069B6}"/>
                </a:ext>
              </a:extLst>
            </p:cNvPr>
            <p:cNvSpPr/>
            <p:nvPr/>
          </p:nvSpPr>
          <p:spPr>
            <a:xfrm>
              <a:off x="3285490" y="2856230"/>
              <a:ext cx="36830" cy="381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32F07D68-AC9E-49BD-8C6E-55621DE0A415}"/>
                </a:ext>
              </a:extLst>
            </p:cNvPr>
            <p:cNvSpPr/>
            <p:nvPr/>
          </p:nvSpPr>
          <p:spPr>
            <a:xfrm>
              <a:off x="201295" y="1953895"/>
              <a:ext cx="75565" cy="7810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48" name="Ovaal 47">
              <a:extLst>
                <a:ext uri="{FF2B5EF4-FFF2-40B4-BE49-F238E27FC236}">
                  <a16:creationId xmlns:a16="http://schemas.microsoft.com/office/drawing/2014/main" id="{AA17DDE0-30F6-4ACA-BB9E-7158F282E5A3}"/>
                </a:ext>
              </a:extLst>
            </p:cNvPr>
            <p:cNvSpPr/>
            <p:nvPr/>
          </p:nvSpPr>
          <p:spPr>
            <a:xfrm>
              <a:off x="10445750" y="1911985"/>
              <a:ext cx="75565" cy="7810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D7CC867C-0270-48E2-B5F7-0588EB576475}"/>
                </a:ext>
              </a:extLst>
            </p:cNvPr>
            <p:cNvSpPr/>
            <p:nvPr/>
          </p:nvSpPr>
          <p:spPr>
            <a:xfrm>
              <a:off x="7275830" y="2779395"/>
              <a:ext cx="36830" cy="381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01F94761-E906-41A0-8F1F-4E80D7C8AA28}"/>
                </a:ext>
              </a:extLst>
            </p:cNvPr>
            <p:cNvSpPr/>
            <p:nvPr/>
          </p:nvSpPr>
          <p:spPr>
            <a:xfrm>
              <a:off x="5003800" y="3368040"/>
              <a:ext cx="36830" cy="381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66CDB258-F4DF-45BB-82E0-3A833C7E0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nl-NL"/>
            </a:p>
          </p:txBody>
        </p: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6EE10A7E-A950-4037-BDDE-A58FAEA55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7200"/>
              <a:ext cx="1219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nl-NL"/>
            </a:p>
          </p:txBody>
        </p:sp>
        <p:sp>
          <p:nvSpPr>
            <p:cNvPr id="51" name="Rectangle 24">
              <a:extLst>
                <a:ext uri="{FF2B5EF4-FFF2-40B4-BE49-F238E27FC236}">
                  <a16:creationId xmlns:a16="http://schemas.microsoft.com/office/drawing/2014/main" id="{C3AA249E-8E4E-4D02-945C-406D242C6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14400"/>
              <a:ext cx="1219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nl-NL"/>
            </a:p>
          </p:txBody>
        </p:sp>
        <p:sp>
          <p:nvSpPr>
            <p:cNvPr id="52" name="Rectangle 25">
              <a:extLst>
                <a:ext uri="{FF2B5EF4-FFF2-40B4-BE49-F238E27FC236}">
                  <a16:creationId xmlns:a16="http://schemas.microsoft.com/office/drawing/2014/main" id="{FE1BF276-545E-4E94-A0D8-4BECECA29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71600"/>
              <a:ext cx="1219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23535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59AC42C-6115-4D27-BBDB-278B850C75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891838" cy="111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Aan de slag:	 Tweepuntsperspectief</a:t>
            </a:r>
          </a:p>
        </p:txBody>
      </p:sp>
      <p:sp>
        <p:nvSpPr>
          <p:cNvPr id="2" name="Rectangle 49">
            <a:extLst>
              <a:ext uri="{FF2B5EF4-FFF2-40B4-BE49-F238E27FC236}">
                <a16:creationId xmlns:a16="http://schemas.microsoft.com/office/drawing/2014/main" id="{3941F62C-E277-4403-839A-7773CBE0D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EF3A8902-6851-4F13-9B0E-B7921F883DCA}"/>
              </a:ext>
            </a:extLst>
          </p:cNvPr>
          <p:cNvSpPr/>
          <p:nvPr/>
        </p:nvSpPr>
        <p:spPr>
          <a:xfrm>
            <a:off x="2638425" y="3043238"/>
            <a:ext cx="2733675" cy="3595687"/>
          </a:xfrm>
          <a:custGeom>
            <a:avLst/>
            <a:gdLst>
              <a:gd name="connsiteX0" fmla="*/ 2719388 w 2733675"/>
              <a:gd name="connsiteY0" fmla="*/ 0 h 3595687"/>
              <a:gd name="connsiteX1" fmla="*/ 0 w 2733675"/>
              <a:gd name="connsiteY1" fmla="*/ 619125 h 3595687"/>
              <a:gd name="connsiteX2" fmla="*/ 0 w 2733675"/>
              <a:gd name="connsiteY2" fmla="*/ 1985962 h 3595687"/>
              <a:gd name="connsiteX3" fmla="*/ 2733675 w 2733675"/>
              <a:gd name="connsiteY3" fmla="*/ 3595687 h 3595687"/>
              <a:gd name="connsiteX4" fmla="*/ 2719388 w 2733675"/>
              <a:gd name="connsiteY4" fmla="*/ 0 h 359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3675" h="3595687">
                <a:moveTo>
                  <a:pt x="2719388" y="0"/>
                </a:moveTo>
                <a:lnTo>
                  <a:pt x="0" y="619125"/>
                </a:lnTo>
                <a:lnTo>
                  <a:pt x="0" y="1985962"/>
                </a:lnTo>
                <a:lnTo>
                  <a:pt x="2733675" y="3595687"/>
                </a:lnTo>
                <a:cubicBezTo>
                  <a:pt x="2732088" y="2398712"/>
                  <a:pt x="2730500" y="1201737"/>
                  <a:pt x="2719388" y="0"/>
                </a:cubicBezTo>
                <a:close/>
              </a:path>
            </a:pathLst>
          </a:cu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762FB1DF-6D86-4A5A-9DBD-5BB67E6A2391}"/>
              </a:ext>
            </a:extLst>
          </p:cNvPr>
          <p:cNvSpPr/>
          <p:nvPr/>
        </p:nvSpPr>
        <p:spPr>
          <a:xfrm>
            <a:off x="2628773" y="1076453"/>
            <a:ext cx="2719387" cy="2576512"/>
          </a:xfrm>
          <a:custGeom>
            <a:avLst/>
            <a:gdLst>
              <a:gd name="connsiteX0" fmla="*/ 785812 w 2719387"/>
              <a:gd name="connsiteY0" fmla="*/ 0 h 2576512"/>
              <a:gd name="connsiteX1" fmla="*/ 0 w 2719387"/>
              <a:gd name="connsiteY1" fmla="*/ 2576512 h 2576512"/>
              <a:gd name="connsiteX2" fmla="*/ 2719387 w 2719387"/>
              <a:gd name="connsiteY2" fmla="*/ 1981200 h 2576512"/>
              <a:gd name="connsiteX3" fmla="*/ 785812 w 2719387"/>
              <a:gd name="connsiteY3" fmla="*/ 0 h 257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387" h="2576512">
                <a:moveTo>
                  <a:pt x="785812" y="0"/>
                </a:moveTo>
                <a:lnTo>
                  <a:pt x="0" y="2576512"/>
                </a:lnTo>
                <a:lnTo>
                  <a:pt x="2719387" y="1981200"/>
                </a:lnTo>
                <a:lnTo>
                  <a:pt x="785812" y="0"/>
                </a:lnTo>
                <a:close/>
              </a:path>
            </a:pathLst>
          </a:cu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A7D82620-B719-425B-B40F-FC31D1006818}"/>
              </a:ext>
            </a:extLst>
          </p:cNvPr>
          <p:cNvCxnSpPr/>
          <p:nvPr/>
        </p:nvCxnSpPr>
        <p:spPr>
          <a:xfrm>
            <a:off x="6424750" y="919943"/>
            <a:ext cx="2715491" cy="277950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Vrije vorm: vorm 33">
            <a:extLst>
              <a:ext uri="{FF2B5EF4-FFF2-40B4-BE49-F238E27FC236}">
                <a16:creationId xmlns:a16="http://schemas.microsoft.com/office/drawing/2014/main" id="{24B22AE2-FD12-4BA1-B303-151D23829ACD}"/>
              </a:ext>
            </a:extLst>
          </p:cNvPr>
          <p:cNvSpPr/>
          <p:nvPr/>
        </p:nvSpPr>
        <p:spPr>
          <a:xfrm>
            <a:off x="3430385" y="1064029"/>
            <a:ext cx="5597237" cy="2554778"/>
          </a:xfrm>
          <a:custGeom>
            <a:avLst/>
            <a:gdLst>
              <a:gd name="connsiteX0" fmla="*/ 0 w 5597237"/>
              <a:gd name="connsiteY0" fmla="*/ 0 h 2554778"/>
              <a:gd name="connsiteX1" fmla="*/ 4793673 w 5597237"/>
              <a:gd name="connsiteY1" fmla="*/ 1740131 h 2554778"/>
              <a:gd name="connsiteX2" fmla="*/ 5597237 w 5597237"/>
              <a:gd name="connsiteY2" fmla="*/ 2554778 h 2554778"/>
              <a:gd name="connsiteX3" fmla="*/ 1923011 w 5597237"/>
              <a:gd name="connsiteY3" fmla="*/ 1983971 h 2554778"/>
              <a:gd name="connsiteX4" fmla="*/ 0 w 5597237"/>
              <a:gd name="connsiteY4" fmla="*/ 0 h 255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7237" h="2554778">
                <a:moveTo>
                  <a:pt x="0" y="0"/>
                </a:moveTo>
                <a:lnTo>
                  <a:pt x="4793673" y="1740131"/>
                </a:lnTo>
                <a:lnTo>
                  <a:pt x="5597237" y="2554778"/>
                </a:lnTo>
                <a:lnTo>
                  <a:pt x="1923011" y="1983971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Vrije vorm: vorm 34">
            <a:extLst>
              <a:ext uri="{FF2B5EF4-FFF2-40B4-BE49-F238E27FC236}">
                <a16:creationId xmlns:a16="http://schemas.microsoft.com/office/drawing/2014/main" id="{C789D0A7-B08F-4880-B5D5-A42CDE774CCA}"/>
              </a:ext>
            </a:extLst>
          </p:cNvPr>
          <p:cNvSpPr/>
          <p:nvPr/>
        </p:nvSpPr>
        <p:spPr>
          <a:xfrm>
            <a:off x="5375564" y="3053542"/>
            <a:ext cx="3646516" cy="3585556"/>
          </a:xfrm>
          <a:custGeom>
            <a:avLst/>
            <a:gdLst>
              <a:gd name="connsiteX0" fmla="*/ 3640974 w 3646516"/>
              <a:gd name="connsiteY0" fmla="*/ 554182 h 3585556"/>
              <a:gd name="connsiteX1" fmla="*/ 3646516 w 3646516"/>
              <a:gd name="connsiteY1" fmla="*/ 2039389 h 3585556"/>
              <a:gd name="connsiteX2" fmla="*/ 16625 w 3646516"/>
              <a:gd name="connsiteY2" fmla="*/ 3585556 h 3585556"/>
              <a:gd name="connsiteX3" fmla="*/ 0 w 3646516"/>
              <a:gd name="connsiteY3" fmla="*/ 0 h 3585556"/>
              <a:gd name="connsiteX4" fmla="*/ 3640974 w 3646516"/>
              <a:gd name="connsiteY4" fmla="*/ 554182 h 358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516" h="3585556">
                <a:moveTo>
                  <a:pt x="3640974" y="554182"/>
                </a:moveTo>
                <a:cubicBezTo>
                  <a:pt x="3642821" y="1049251"/>
                  <a:pt x="3644669" y="1544320"/>
                  <a:pt x="3646516" y="2039389"/>
                </a:cubicBezTo>
                <a:lnTo>
                  <a:pt x="16625" y="3585556"/>
                </a:lnTo>
                <a:cubicBezTo>
                  <a:pt x="11083" y="2390371"/>
                  <a:pt x="5542" y="1195185"/>
                  <a:pt x="0" y="0"/>
                </a:cubicBezTo>
                <a:lnTo>
                  <a:pt x="3640974" y="554182"/>
                </a:lnTo>
                <a:close/>
              </a:path>
            </a:pathLst>
          </a:cu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3BF0D9DF-E6BB-4B01-AABE-AA8E37EBD19F}"/>
              </a:ext>
            </a:extLst>
          </p:cNvPr>
          <p:cNvCxnSpPr/>
          <p:nvPr/>
        </p:nvCxnSpPr>
        <p:spPr>
          <a:xfrm>
            <a:off x="3204679" y="787210"/>
            <a:ext cx="2715491" cy="277950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001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F25BB84-8D45-4840-BCE7-70CC46B01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0391775" cy="40576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AA44E53-5452-42D4-8F48-921EBE7D1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7656" y="4064350"/>
            <a:ext cx="10978552" cy="266048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D8F6B75-5357-450A-9620-1E0D77188B2C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35" y="2185942"/>
            <a:ext cx="4280073" cy="14006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4DF1F24-E466-47C8-87EE-AAEB25E23B44}"/>
              </a:ext>
            </a:extLst>
          </p:cNvPr>
          <p:cNvSpPr txBox="1"/>
          <p:nvPr/>
        </p:nvSpPr>
        <p:spPr>
          <a:xfrm>
            <a:off x="90996" y="6362198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http://www.rijnkunst.nl/?p=244</a:t>
            </a:r>
          </a:p>
        </p:txBody>
      </p:sp>
    </p:spTree>
    <p:extLst>
      <p:ext uri="{BB962C8B-B14F-4D97-AF65-F5344CB8AC3E}">
        <p14:creationId xmlns:p14="http://schemas.microsoft.com/office/powerpoint/2010/main" val="329697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617344-B4FB-4112-8EAB-543EEDD29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7" y="5100867"/>
            <a:ext cx="10607040" cy="585216"/>
          </a:xfrm>
        </p:spPr>
        <p:txBody>
          <a:bodyPr/>
          <a:lstStyle/>
          <a:p>
            <a:r>
              <a:rPr lang="nl-NL" dirty="0"/>
              <a:t>Je krijgt een half A4tje. Teken een rechthoekig huis met schuin dak met diepte.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1C0B257-4BB6-4758-8209-CEC5C95A5B59}"/>
              </a:ext>
            </a:extLst>
          </p:cNvPr>
          <p:cNvSpPr/>
          <p:nvPr/>
        </p:nvSpPr>
        <p:spPr>
          <a:xfrm>
            <a:off x="0" y="0"/>
            <a:ext cx="12192000" cy="3609975"/>
          </a:xfrm>
          <a:prstGeom prst="rect">
            <a:avLst/>
          </a:prstGeom>
          <a:gradFill flip="none" rotWithShape="1">
            <a:gsLst>
              <a:gs pos="0">
                <a:srgbClr val="F1F5F8"/>
              </a:gs>
              <a:gs pos="81000">
                <a:srgbClr val="A8C4F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8A598E4-EBF4-498A-97BB-0C2BB7F0256A}"/>
              </a:ext>
            </a:extLst>
          </p:cNvPr>
          <p:cNvSpPr/>
          <p:nvPr/>
        </p:nvSpPr>
        <p:spPr>
          <a:xfrm flipV="1">
            <a:off x="0" y="3609975"/>
            <a:ext cx="12192000" cy="1139578"/>
          </a:xfrm>
          <a:prstGeom prst="rect">
            <a:avLst/>
          </a:prstGeom>
          <a:gradFill>
            <a:gsLst>
              <a:gs pos="0">
                <a:srgbClr val="F1F5F8"/>
              </a:gs>
              <a:gs pos="13000">
                <a:srgbClr val="5D6032">
                  <a:alpha val="61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28" name="Picture 4" descr="Verlinden Vastgoed">
            <a:extLst>
              <a:ext uri="{FF2B5EF4-FFF2-40B4-BE49-F238E27FC236}">
                <a16:creationId xmlns:a16="http://schemas.microsoft.com/office/drawing/2014/main" id="{3EC33E55-81D6-4F6D-8C28-E8D4B3D37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8" t="6848" r="394" b="7914"/>
          <a:stretch/>
        </p:blipFill>
        <p:spPr bwMode="auto">
          <a:xfrm>
            <a:off x="3426781" y="139268"/>
            <a:ext cx="5557421" cy="453038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37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!!Rectangle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en witte 3D-weergave van driehoeken als achtergrond">
            <a:extLst>
              <a:ext uri="{FF2B5EF4-FFF2-40B4-BE49-F238E27FC236}">
                <a16:creationId xmlns:a16="http://schemas.microsoft.com/office/drawing/2014/main" id="{8303F3F5-FAA6-4506-BB40-1DDD08C657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m!!text rectangle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51CD18-40A0-4342-BD50-E225A6487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5978" y="4907629"/>
            <a:ext cx="3612292" cy="1185353"/>
          </a:xfrm>
        </p:spPr>
        <p:txBody>
          <a:bodyPr anchor="ctr">
            <a:normAutofit/>
          </a:bodyPr>
          <a:lstStyle/>
          <a:p>
            <a:r>
              <a:rPr lang="nl-NL" sz="3600" dirty="0"/>
              <a:t>Het is maar net </a:t>
            </a:r>
            <a:br>
              <a:rPr lang="nl-NL" sz="3600" dirty="0"/>
            </a:br>
            <a:r>
              <a:rPr lang="nl-NL" sz="3600" dirty="0"/>
              <a:t>hoe je het ziet</a:t>
            </a:r>
          </a:p>
        </p:txBody>
      </p:sp>
      <p:sp>
        <p:nvSpPr>
          <p:cNvPr id="13" name="m!!accent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317C2A-A0CC-4467-9869-71426E855C81}"/>
              </a:ext>
            </a:extLst>
          </p:cNvPr>
          <p:cNvSpPr txBox="1">
            <a:spLocks/>
          </p:cNvSpPr>
          <p:nvPr/>
        </p:nvSpPr>
        <p:spPr>
          <a:xfrm>
            <a:off x="292618" y="558133"/>
            <a:ext cx="11606764" cy="3321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15800" dirty="0"/>
              <a:t>perspectief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AD7D19B-7FCB-457A-AEA2-F40D150993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70" t="15049" r="8000" b="8917"/>
          <a:stretch/>
        </p:blipFill>
        <p:spPr>
          <a:xfrm>
            <a:off x="9548405" y="4716089"/>
            <a:ext cx="1882066" cy="15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5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RM- Organic and Geometric - @ggbizzle">
            <a:extLst>
              <a:ext uri="{FF2B5EF4-FFF2-40B4-BE49-F238E27FC236}">
                <a16:creationId xmlns:a16="http://schemas.microsoft.com/office/drawing/2014/main" id="{4E68AF1E-036E-4144-98AC-3C2BAC08F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9" b="10118"/>
          <a:stretch/>
        </p:blipFill>
        <p:spPr bwMode="auto">
          <a:xfrm>
            <a:off x="5918446" y="370797"/>
            <a:ext cx="5715000" cy="44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012421-CA98-43D2-99E0-01BF694FC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D van 2D en 3D = dimensie: Lengte, breedte en diepte.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9FE81FC-0ED5-462D-B476-71FD649573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421" t="20122" r="3710" b="5314"/>
          <a:stretch/>
        </p:blipFill>
        <p:spPr>
          <a:xfrm>
            <a:off x="1376039" y="452759"/>
            <a:ext cx="4110361" cy="430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6C1C7-A33C-453E-A421-F65A7D51EB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891838" cy="1116013"/>
          </a:xfrm>
        </p:spPr>
        <p:txBody>
          <a:bodyPr>
            <a:normAutofit/>
          </a:bodyPr>
          <a:lstStyle/>
          <a:p>
            <a:r>
              <a:rPr lang="nl-NL" dirty="0"/>
              <a:t>Aan de slag:</a:t>
            </a:r>
            <a:r>
              <a:rPr lang="nl-NL" dirty="0">
                <a:solidFill>
                  <a:schemeClr val="bg1"/>
                </a:solidFill>
              </a:rPr>
              <a:t>	  </a:t>
            </a:r>
            <a:r>
              <a:rPr lang="nl-NL" dirty="0" err="1"/>
              <a:t>Eenpuntsperspectief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FB5B2EA-472C-41A0-95A5-CCC27EA626BF}"/>
              </a:ext>
            </a:extLst>
          </p:cNvPr>
          <p:cNvSpPr txBox="1"/>
          <p:nvPr/>
        </p:nvSpPr>
        <p:spPr>
          <a:xfrm>
            <a:off x="6422501" y="1267286"/>
            <a:ext cx="646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Horizon met één verdwijnpunt (of vluchtpunt)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A72D9D6-0D27-4B9E-A7F5-A7D86AD765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6618"/>
            <a:ext cx="6462945" cy="499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rs. Knight's Smartest Artists: Tulip fields of Holland in perspective">
            <a:extLst>
              <a:ext uri="{FF2B5EF4-FFF2-40B4-BE49-F238E27FC236}">
                <a16:creationId xmlns:a16="http://schemas.microsoft.com/office/drawing/2014/main" id="{A38E78CA-48D3-41BF-855D-D952408FC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751" y="2183629"/>
            <a:ext cx="5333430" cy="390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D93C867-610C-4A76-A05A-8B7AB14BB1F4}"/>
              </a:ext>
            </a:extLst>
          </p:cNvPr>
          <p:cNvSpPr txBox="1"/>
          <p:nvPr/>
        </p:nvSpPr>
        <p:spPr>
          <a:xfrm>
            <a:off x="6627751" y="6083700"/>
            <a:ext cx="533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Maak een </a:t>
            </a:r>
            <a:r>
              <a:rPr lang="nl-NL" dirty="0" err="1"/>
              <a:t>eenpuntsperspectief</a:t>
            </a:r>
            <a:r>
              <a:rPr lang="nl-NL" dirty="0"/>
              <a:t> uitzicht op de achterkant van je blad.</a:t>
            </a:r>
          </a:p>
        </p:txBody>
      </p:sp>
    </p:spTree>
    <p:extLst>
      <p:ext uri="{BB962C8B-B14F-4D97-AF65-F5344CB8AC3E}">
        <p14:creationId xmlns:p14="http://schemas.microsoft.com/office/powerpoint/2010/main" val="227198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6C1C7-A33C-453E-A421-F65A7D51EB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891838" cy="1116013"/>
          </a:xfrm>
        </p:spPr>
        <p:txBody>
          <a:bodyPr/>
          <a:lstStyle/>
          <a:p>
            <a:r>
              <a:rPr lang="nl-NL" dirty="0"/>
              <a:t>				 Tweepuntsperspectief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6992B6-F4CE-4BD0-8EB7-0C467689D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3863"/>
            <a:ext cx="12192000" cy="355290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FB5B2EA-472C-41A0-95A5-CCC27EA626BF}"/>
              </a:ext>
            </a:extLst>
          </p:cNvPr>
          <p:cNvSpPr txBox="1"/>
          <p:nvPr/>
        </p:nvSpPr>
        <p:spPr>
          <a:xfrm>
            <a:off x="6320900" y="1267286"/>
            <a:ext cx="646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Horizon met twee verdwijnpunten (of vluchtpunten)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BF7C8ED-AE48-4257-AC14-EEB310C633AF}"/>
              </a:ext>
            </a:extLst>
          </p:cNvPr>
          <p:cNvSpPr txBox="1"/>
          <p:nvPr/>
        </p:nvSpPr>
        <p:spPr>
          <a:xfrm rot="20487890">
            <a:off x="6269111" y="2116727"/>
            <a:ext cx="646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Constructielijnen</a:t>
            </a:r>
          </a:p>
        </p:txBody>
      </p:sp>
    </p:spTree>
    <p:extLst>
      <p:ext uri="{BB962C8B-B14F-4D97-AF65-F5344CB8AC3E}">
        <p14:creationId xmlns:p14="http://schemas.microsoft.com/office/powerpoint/2010/main" val="141707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6C1C7-A33C-453E-A421-F65A7D51EB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891838" cy="1116013"/>
          </a:xfrm>
        </p:spPr>
        <p:txBody>
          <a:bodyPr/>
          <a:lstStyle/>
          <a:p>
            <a:r>
              <a:rPr lang="nl-NL" dirty="0"/>
              <a:t>Aan de slag:	 Tweepuntsperspectief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6992B6-F4CE-4BD0-8EB7-0C467689D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3863"/>
            <a:ext cx="12192000" cy="355290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FB5B2EA-472C-41A0-95A5-CCC27EA626BF}"/>
              </a:ext>
            </a:extLst>
          </p:cNvPr>
          <p:cNvSpPr txBox="1"/>
          <p:nvPr/>
        </p:nvSpPr>
        <p:spPr>
          <a:xfrm>
            <a:off x="6320900" y="1267286"/>
            <a:ext cx="646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Horizon met twee verdwijnpunten (of vluchtpunten)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BF7C8ED-AE48-4257-AC14-EEB310C633AF}"/>
              </a:ext>
            </a:extLst>
          </p:cNvPr>
          <p:cNvSpPr txBox="1"/>
          <p:nvPr/>
        </p:nvSpPr>
        <p:spPr>
          <a:xfrm rot="20487890">
            <a:off x="6269111" y="2116727"/>
            <a:ext cx="646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Constructielijnen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0C7FE0F1-23D7-42E7-849D-B458541EC64E}"/>
              </a:ext>
            </a:extLst>
          </p:cNvPr>
          <p:cNvSpPr/>
          <p:nvPr/>
        </p:nvSpPr>
        <p:spPr>
          <a:xfrm>
            <a:off x="2449122" y="2997264"/>
            <a:ext cx="1939066" cy="1763130"/>
          </a:xfrm>
          <a:custGeom>
            <a:avLst/>
            <a:gdLst>
              <a:gd name="connsiteX0" fmla="*/ 0 w 1427480"/>
              <a:gd name="connsiteY0" fmla="*/ 248920 h 1295400"/>
              <a:gd name="connsiteX1" fmla="*/ 0 w 1427480"/>
              <a:gd name="connsiteY1" fmla="*/ 1295400 h 1295400"/>
              <a:gd name="connsiteX2" fmla="*/ 1424940 w 1427480"/>
              <a:gd name="connsiteY2" fmla="*/ 825500 h 1295400"/>
              <a:gd name="connsiteX3" fmla="*/ 1427480 w 1427480"/>
              <a:gd name="connsiteY3" fmla="*/ 0 h 1295400"/>
              <a:gd name="connsiteX4" fmla="*/ 0 w 1427480"/>
              <a:gd name="connsiteY4" fmla="*/ 24892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480" h="1295400">
                <a:moveTo>
                  <a:pt x="0" y="248920"/>
                </a:moveTo>
                <a:lnTo>
                  <a:pt x="0" y="1295400"/>
                </a:lnTo>
                <a:lnTo>
                  <a:pt x="1424940" y="825500"/>
                </a:lnTo>
                <a:cubicBezTo>
                  <a:pt x="1425787" y="550333"/>
                  <a:pt x="1426633" y="275167"/>
                  <a:pt x="1427480" y="0"/>
                </a:cubicBezTo>
                <a:lnTo>
                  <a:pt x="0" y="248920"/>
                </a:lnTo>
                <a:close/>
              </a:path>
            </a:pathLst>
          </a:cu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25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6C1C7-A33C-453E-A421-F65A7D51EB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891838" cy="1116013"/>
          </a:xfrm>
        </p:spPr>
        <p:txBody>
          <a:bodyPr/>
          <a:lstStyle/>
          <a:p>
            <a:r>
              <a:rPr lang="nl-NL" dirty="0"/>
              <a:t>Aan de slag:	 Tweepuntsperspectief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6992B6-F4CE-4BD0-8EB7-0C467689D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3863"/>
            <a:ext cx="12192000" cy="355290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FB5B2EA-472C-41A0-95A5-CCC27EA626BF}"/>
              </a:ext>
            </a:extLst>
          </p:cNvPr>
          <p:cNvSpPr txBox="1"/>
          <p:nvPr/>
        </p:nvSpPr>
        <p:spPr>
          <a:xfrm>
            <a:off x="6320900" y="1267286"/>
            <a:ext cx="646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Horizon met twee verdwijnpunten (of vluchtpunten)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BF7C8ED-AE48-4257-AC14-EEB310C633AF}"/>
              </a:ext>
            </a:extLst>
          </p:cNvPr>
          <p:cNvSpPr txBox="1"/>
          <p:nvPr/>
        </p:nvSpPr>
        <p:spPr>
          <a:xfrm rot="20487890">
            <a:off x="6269111" y="2116727"/>
            <a:ext cx="646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Constructielijnen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0C7FE0F1-23D7-42E7-849D-B458541EC64E}"/>
              </a:ext>
            </a:extLst>
          </p:cNvPr>
          <p:cNvSpPr/>
          <p:nvPr/>
        </p:nvSpPr>
        <p:spPr>
          <a:xfrm>
            <a:off x="2449122" y="2997264"/>
            <a:ext cx="1939066" cy="1763130"/>
          </a:xfrm>
          <a:custGeom>
            <a:avLst/>
            <a:gdLst>
              <a:gd name="connsiteX0" fmla="*/ 0 w 1427480"/>
              <a:gd name="connsiteY0" fmla="*/ 248920 h 1295400"/>
              <a:gd name="connsiteX1" fmla="*/ 0 w 1427480"/>
              <a:gd name="connsiteY1" fmla="*/ 1295400 h 1295400"/>
              <a:gd name="connsiteX2" fmla="*/ 1424940 w 1427480"/>
              <a:gd name="connsiteY2" fmla="*/ 825500 h 1295400"/>
              <a:gd name="connsiteX3" fmla="*/ 1427480 w 1427480"/>
              <a:gd name="connsiteY3" fmla="*/ 0 h 1295400"/>
              <a:gd name="connsiteX4" fmla="*/ 0 w 1427480"/>
              <a:gd name="connsiteY4" fmla="*/ 24892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480" h="1295400">
                <a:moveTo>
                  <a:pt x="0" y="248920"/>
                </a:moveTo>
                <a:lnTo>
                  <a:pt x="0" y="1295400"/>
                </a:lnTo>
                <a:lnTo>
                  <a:pt x="1424940" y="825500"/>
                </a:lnTo>
                <a:cubicBezTo>
                  <a:pt x="1425787" y="550333"/>
                  <a:pt x="1426633" y="275167"/>
                  <a:pt x="1427480" y="0"/>
                </a:cubicBezTo>
                <a:lnTo>
                  <a:pt x="0" y="248920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369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6C1C7-A33C-453E-A421-F65A7D51EB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891838" cy="1116013"/>
          </a:xfrm>
        </p:spPr>
        <p:txBody>
          <a:bodyPr/>
          <a:lstStyle/>
          <a:p>
            <a:r>
              <a:rPr lang="nl-NL" dirty="0"/>
              <a:t>Aan de slag:	 Tweepuntsperspectief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6992B6-F4CE-4BD0-8EB7-0C467689D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3863"/>
            <a:ext cx="12192000" cy="355290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FB5B2EA-472C-41A0-95A5-CCC27EA626BF}"/>
              </a:ext>
            </a:extLst>
          </p:cNvPr>
          <p:cNvSpPr txBox="1"/>
          <p:nvPr/>
        </p:nvSpPr>
        <p:spPr>
          <a:xfrm>
            <a:off x="6320900" y="1267286"/>
            <a:ext cx="646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Horizon met twee verdwijnpunten (of vluchtpunten)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BF7C8ED-AE48-4257-AC14-EEB310C633AF}"/>
              </a:ext>
            </a:extLst>
          </p:cNvPr>
          <p:cNvSpPr txBox="1"/>
          <p:nvPr/>
        </p:nvSpPr>
        <p:spPr>
          <a:xfrm rot="20487890">
            <a:off x="6269111" y="2116727"/>
            <a:ext cx="646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Constructielijnen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0C7FE0F1-23D7-42E7-849D-B458541EC64E}"/>
              </a:ext>
            </a:extLst>
          </p:cNvPr>
          <p:cNvSpPr/>
          <p:nvPr/>
        </p:nvSpPr>
        <p:spPr>
          <a:xfrm>
            <a:off x="2449122" y="2997264"/>
            <a:ext cx="1939066" cy="1763130"/>
          </a:xfrm>
          <a:custGeom>
            <a:avLst/>
            <a:gdLst>
              <a:gd name="connsiteX0" fmla="*/ 0 w 1427480"/>
              <a:gd name="connsiteY0" fmla="*/ 248920 h 1295400"/>
              <a:gd name="connsiteX1" fmla="*/ 0 w 1427480"/>
              <a:gd name="connsiteY1" fmla="*/ 1295400 h 1295400"/>
              <a:gd name="connsiteX2" fmla="*/ 1424940 w 1427480"/>
              <a:gd name="connsiteY2" fmla="*/ 825500 h 1295400"/>
              <a:gd name="connsiteX3" fmla="*/ 1427480 w 1427480"/>
              <a:gd name="connsiteY3" fmla="*/ 0 h 1295400"/>
              <a:gd name="connsiteX4" fmla="*/ 0 w 1427480"/>
              <a:gd name="connsiteY4" fmla="*/ 24892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480" h="1295400">
                <a:moveTo>
                  <a:pt x="0" y="248920"/>
                </a:moveTo>
                <a:lnTo>
                  <a:pt x="0" y="1295400"/>
                </a:lnTo>
                <a:lnTo>
                  <a:pt x="1424940" y="825500"/>
                </a:lnTo>
                <a:cubicBezTo>
                  <a:pt x="1425787" y="550333"/>
                  <a:pt x="1426633" y="275167"/>
                  <a:pt x="1427480" y="0"/>
                </a:cubicBezTo>
                <a:lnTo>
                  <a:pt x="0" y="248920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C2C32D8-12A1-4200-8386-4CB0DCB9B41A}"/>
              </a:ext>
            </a:extLst>
          </p:cNvPr>
          <p:cNvSpPr/>
          <p:nvPr/>
        </p:nvSpPr>
        <p:spPr>
          <a:xfrm>
            <a:off x="1407886" y="2399762"/>
            <a:ext cx="1041236" cy="927279"/>
          </a:xfrm>
          <a:custGeom>
            <a:avLst/>
            <a:gdLst>
              <a:gd name="connsiteX0" fmla="*/ 0 w 1427480"/>
              <a:gd name="connsiteY0" fmla="*/ 248920 h 1295400"/>
              <a:gd name="connsiteX1" fmla="*/ 0 w 1427480"/>
              <a:gd name="connsiteY1" fmla="*/ 1295400 h 1295400"/>
              <a:gd name="connsiteX2" fmla="*/ 1424940 w 1427480"/>
              <a:gd name="connsiteY2" fmla="*/ 825500 h 1295400"/>
              <a:gd name="connsiteX3" fmla="*/ 1427480 w 1427480"/>
              <a:gd name="connsiteY3" fmla="*/ 0 h 1295400"/>
              <a:gd name="connsiteX4" fmla="*/ 0 w 1427480"/>
              <a:gd name="connsiteY4" fmla="*/ 24892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480" h="1295400">
                <a:moveTo>
                  <a:pt x="0" y="248920"/>
                </a:moveTo>
                <a:lnTo>
                  <a:pt x="0" y="1295400"/>
                </a:lnTo>
                <a:lnTo>
                  <a:pt x="1424940" y="825500"/>
                </a:lnTo>
                <a:cubicBezTo>
                  <a:pt x="1425787" y="550333"/>
                  <a:pt x="1426633" y="275167"/>
                  <a:pt x="1427480" y="0"/>
                </a:cubicBezTo>
                <a:lnTo>
                  <a:pt x="0" y="248920"/>
                </a:lnTo>
                <a:close/>
              </a:path>
            </a:pathLst>
          </a:cu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868498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222</Words>
  <Application>Microsoft Office PowerPoint</Application>
  <PresentationFormat>Breedbeeld</PresentationFormat>
  <Paragraphs>32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Neue Haas Grotesk Text Pro</vt:lpstr>
      <vt:lpstr>AccentBoxVTI</vt:lpstr>
      <vt:lpstr>Perspectief tekenen</vt:lpstr>
      <vt:lpstr>PowerPoint-presentatie</vt:lpstr>
      <vt:lpstr>Het is maar net  hoe je het ziet</vt:lpstr>
      <vt:lpstr>PowerPoint-presentatie</vt:lpstr>
      <vt:lpstr>Aan de slag:   Eenpuntsperspectief</vt:lpstr>
      <vt:lpstr>     Tweepuntsperspectief</vt:lpstr>
      <vt:lpstr>Aan de slag:  Tweepuntsperspectief</vt:lpstr>
      <vt:lpstr>Aan de slag:  Tweepuntsperspectief</vt:lpstr>
      <vt:lpstr>Aan de slag:  Tweepuntsperspectief</vt:lpstr>
      <vt:lpstr>Aan de slag:  Tweepuntsperspectief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Perspectief tekenen</dc:title>
  <dc:creator>Kim *</dc:creator>
  <cp:lastModifiedBy>Kim *</cp:lastModifiedBy>
  <cp:revision>27</cp:revision>
  <dcterms:created xsi:type="dcterms:W3CDTF">2021-03-20T14:09:22Z</dcterms:created>
  <dcterms:modified xsi:type="dcterms:W3CDTF">2021-04-08T15:27:30Z</dcterms:modified>
</cp:coreProperties>
</file>