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0" y="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D0EDA-EED8-4493-B7DE-73F092DBC5A9}" type="datetimeFigureOut">
              <a:rPr lang="nl-BE" smtClean="0"/>
              <a:pPr/>
              <a:t>12/01/2020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B2C9-5CEB-4E64-B215-E57EFB9EAD2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tv.nl/video/moleculen-kunnen-we-ooit-alles-zelf-namaken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RBLLanhErVw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tv.nl/video/clipphanger-wat-is-het-verschil-tussen-moleculen-en-atomen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schooltv.nl/video/periodiek-systeem-letters-die-de-materie-vormen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nl-BE" sz="5400" dirty="0" smtClean="0"/>
              <a:t>Welkom bij prof A. Toom !</a:t>
            </a:r>
            <a:endParaRPr lang="nl-BE" sz="5400" dirty="0"/>
          </a:p>
        </p:txBody>
      </p:sp>
      <p:pic>
        <p:nvPicPr>
          <p:cNvPr id="1026" name="Picture 2" descr="Afbeeldingsresultaat voor professor a toom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478494"/>
            <a:ext cx="2632084" cy="4035863"/>
          </a:xfrm>
          <a:prstGeom prst="rect">
            <a:avLst/>
          </a:prstGeom>
          <a:noFill/>
        </p:spPr>
      </p:pic>
      <p:pic>
        <p:nvPicPr>
          <p:cNvPr id="1028" name="Picture 4" descr="Afbeeldingsresultaat voor proefje chemi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132856"/>
            <a:ext cx="5184576" cy="226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fbeeldingsresultaat voor help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916832"/>
            <a:ext cx="2060848" cy="206084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Als er toch iets gebeurt…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k</a:t>
            </a:r>
            <a:r>
              <a:rPr lang="nl-BE" dirty="0" smtClean="0"/>
              <a:t>leding of haar in brand: nooddouche of deken</a:t>
            </a:r>
          </a:p>
          <a:p>
            <a:r>
              <a:rPr lang="nl-BE" dirty="0"/>
              <a:t>i</a:t>
            </a:r>
            <a:r>
              <a:rPr lang="nl-BE" dirty="0" smtClean="0"/>
              <a:t>ets in oog: oogdouche</a:t>
            </a:r>
          </a:p>
          <a:p>
            <a:r>
              <a:rPr lang="nl-BE" dirty="0"/>
              <a:t>c</a:t>
            </a:r>
            <a:r>
              <a:rPr lang="nl-BE" dirty="0" smtClean="0"/>
              <a:t>hemicaliën op hand: goed wassen</a:t>
            </a:r>
          </a:p>
          <a:p>
            <a:r>
              <a:rPr lang="nl-BE" dirty="0"/>
              <a:t>a</a:t>
            </a:r>
            <a:r>
              <a:rPr lang="nl-BE" dirty="0" smtClean="0"/>
              <a:t>gressieve stoffen op kledij: kleding uittrekken en huid spoelen met water</a:t>
            </a:r>
          </a:p>
          <a:p>
            <a:r>
              <a:rPr lang="nl-BE" dirty="0"/>
              <a:t>g</a:t>
            </a:r>
            <a:r>
              <a:rPr lang="nl-BE" dirty="0" smtClean="0"/>
              <a:t>emorste stof of gebroken glas: opruimen</a:t>
            </a:r>
          </a:p>
          <a:p>
            <a:r>
              <a:rPr lang="nl-BE" dirty="0"/>
              <a:t>a</a:t>
            </a:r>
            <a:r>
              <a:rPr lang="nl-BE" dirty="0" smtClean="0"/>
              <a:t>larm langer dan 1 min.: gebouw verlaten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is een atoom 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Atomium</a:t>
            </a:r>
            <a:r>
              <a:rPr lang="nl-BE" dirty="0" smtClean="0"/>
              <a:t> Brussel</a:t>
            </a:r>
          </a:p>
          <a:p>
            <a:pPr lvl="1">
              <a:buFont typeface="Wingdings" pitchFamily="2" charset="2"/>
              <a:buChar char="ü"/>
            </a:pPr>
            <a:r>
              <a:rPr lang="nl-BE" dirty="0" smtClean="0"/>
              <a:t>= ijzerkristal 165 miljard x vergroot</a:t>
            </a:r>
          </a:p>
          <a:p>
            <a:pPr lvl="1">
              <a:buFont typeface="Wingdings" pitchFamily="2" charset="2"/>
              <a:buChar char="ü"/>
            </a:pPr>
            <a:r>
              <a:rPr lang="nl-BE" dirty="0"/>
              <a:t>e</a:t>
            </a:r>
            <a:r>
              <a:rPr lang="nl-BE" dirty="0" smtClean="0"/>
              <a:t>lke bol = ijzeratoom </a:t>
            </a:r>
            <a:endParaRPr lang="nl-BE" dirty="0"/>
          </a:p>
        </p:txBody>
      </p:sp>
      <p:pic>
        <p:nvPicPr>
          <p:cNvPr id="13314" name="Picture 2" descr="Afbeeldingsresultaat voor atomium brussel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12976"/>
            <a:ext cx="4967952" cy="3310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is een atoom 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= kleinste deeltje waaruit een stof is opgebouwd</a:t>
            </a:r>
          </a:p>
          <a:p>
            <a:r>
              <a:rPr lang="nl-BE" dirty="0"/>
              <a:t>v</a:t>
            </a:r>
            <a:r>
              <a:rPr lang="nl-BE" dirty="0" smtClean="0"/>
              <a:t>oorgesteld als een bol</a:t>
            </a:r>
          </a:p>
          <a:p>
            <a:r>
              <a:rPr lang="nl-BE" dirty="0"/>
              <a:t>b</a:t>
            </a:r>
            <a:r>
              <a:rPr lang="nl-BE" dirty="0" smtClean="0"/>
              <a:t>estaat uit</a:t>
            </a:r>
          </a:p>
          <a:p>
            <a:pPr lvl="1">
              <a:buFont typeface="Wingdings" pitchFamily="2" charset="2"/>
              <a:buChar char="ü"/>
            </a:pPr>
            <a:r>
              <a:rPr lang="nl-BE" dirty="0" smtClean="0"/>
              <a:t> kern (= positief geladen)</a:t>
            </a:r>
          </a:p>
          <a:p>
            <a:pPr lvl="1">
              <a:buFont typeface="Wingdings" pitchFamily="2" charset="2"/>
              <a:buChar char="ü"/>
            </a:pPr>
            <a:r>
              <a:rPr lang="nl-BE" dirty="0" smtClean="0"/>
              <a:t> elektronen (= negatief geladen) die rond de kern cirkelen</a:t>
            </a:r>
            <a:endParaRPr lang="nl-BE" dirty="0"/>
          </a:p>
        </p:txBody>
      </p:sp>
      <p:pic>
        <p:nvPicPr>
          <p:cNvPr id="15364" name="Picture 4" descr="Afbeeldingsresultaat voor atomen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941168"/>
            <a:ext cx="158417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Afbeeldingsresultaat voor molecul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351018"/>
            <a:ext cx="4752528" cy="4506982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zijn moleculen 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= verschillende atomen samen (2 of meerdere)</a:t>
            </a:r>
          </a:p>
          <a:p>
            <a:endParaRPr lang="nl-BE" dirty="0" smtClean="0"/>
          </a:p>
          <a:p>
            <a:endParaRPr lang="nl-BE" dirty="0"/>
          </a:p>
        </p:txBody>
      </p:sp>
      <p:pic>
        <p:nvPicPr>
          <p:cNvPr id="5" name="Picture 10" descr="Afbeeldingsresultaat voor video symbool&quot;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445224"/>
            <a:ext cx="576064" cy="576064"/>
          </a:xfrm>
          <a:prstGeom prst="rect">
            <a:avLst/>
          </a:prstGeom>
          <a:noFill/>
        </p:spPr>
      </p:pic>
      <p:pic>
        <p:nvPicPr>
          <p:cNvPr id="6" name="Picture 10" descr="Afbeeldingsresultaat voor video symbool&quot;">
            <a:hlinkClick r:id="rId5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988840"/>
            <a:ext cx="576064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Afbeeldingsresultaat voor molecule wate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185592"/>
            <a:ext cx="4167929" cy="367240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Molecule water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H2O</a:t>
            </a:r>
          </a:p>
          <a:p>
            <a:r>
              <a:rPr lang="nl-BE" dirty="0"/>
              <a:t>b</a:t>
            </a:r>
            <a:r>
              <a:rPr lang="nl-BE" dirty="0" smtClean="0"/>
              <a:t>estaat uit</a:t>
            </a:r>
          </a:p>
          <a:p>
            <a:pPr lvl="1">
              <a:buFont typeface="Wingdings" pitchFamily="2" charset="2"/>
              <a:buChar char="ü"/>
            </a:pPr>
            <a:r>
              <a:rPr lang="nl-BE" dirty="0" smtClean="0"/>
              <a:t> 2 atomen waterstof  	= H </a:t>
            </a:r>
          </a:p>
          <a:p>
            <a:pPr lvl="1">
              <a:buFont typeface="Wingdings" pitchFamily="2" charset="2"/>
              <a:buChar char="ü"/>
            </a:pPr>
            <a:r>
              <a:rPr lang="nl-BE" dirty="0" smtClean="0"/>
              <a:t> 1 atoom zuurstof 		= O</a:t>
            </a:r>
          </a:p>
          <a:p>
            <a:endParaRPr lang="nl-BE" dirty="0"/>
          </a:p>
        </p:txBody>
      </p:sp>
      <p:sp>
        <p:nvSpPr>
          <p:cNvPr id="17410" name="AutoShape 2" descr="Afbeeldingsresultaat voor molecule wa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7412" name="AutoShape 4" descr="Afbeeldingsresultaat voor molecule wa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8" name="Picture 10" descr="Afbeeldingsresultaat voor video symbool&quot;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589240"/>
            <a:ext cx="576064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Tabel van </a:t>
            </a:r>
            <a:r>
              <a:rPr lang="nl-BE" dirty="0" err="1" smtClean="0"/>
              <a:t>Mendeljev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</a:t>
            </a:r>
            <a:r>
              <a:rPr lang="nl-BE" dirty="0" smtClean="0"/>
              <a:t>eriodiek systeem</a:t>
            </a:r>
          </a:p>
          <a:p>
            <a:r>
              <a:rPr lang="nl-BE" dirty="0" err="1" smtClean="0"/>
              <a:t>Mendeljev</a:t>
            </a:r>
            <a:r>
              <a:rPr lang="nl-BE" dirty="0" smtClean="0"/>
              <a:t> = Russische scheikundige</a:t>
            </a:r>
            <a:endParaRPr lang="nl-BE" dirty="0"/>
          </a:p>
        </p:txBody>
      </p:sp>
      <p:pic>
        <p:nvPicPr>
          <p:cNvPr id="18434" name="Picture 2" descr="Afbeeldingsresultaat voor periodiek systeem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140968"/>
            <a:ext cx="4762500" cy="3276601"/>
          </a:xfrm>
          <a:prstGeom prst="rect">
            <a:avLst/>
          </a:prstGeom>
          <a:noFill/>
        </p:spPr>
      </p:pic>
      <p:pic>
        <p:nvPicPr>
          <p:cNvPr id="18436" name="Picture 4" descr="Afbeeldingsresultaat voor mendeljev persoon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068960"/>
            <a:ext cx="2476500" cy="2981326"/>
          </a:xfrm>
          <a:prstGeom prst="rect">
            <a:avLst/>
          </a:prstGeom>
          <a:noFill/>
        </p:spPr>
      </p:pic>
      <p:sp>
        <p:nvSpPr>
          <p:cNvPr id="18438" name="AutoShape 6" descr="Afbeeldingsresultaat voor video symboo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8440" name="AutoShape 8" descr="Afbeeldingsresultaat voor video symboo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18442" name="Picture 10" descr="Afbeeldingsresultaat voor video symbool&quot;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1628800"/>
            <a:ext cx="576064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Belangrijke symbolen</a:t>
            </a:r>
            <a:endParaRPr lang="nl-BE" dirty="0"/>
          </a:p>
        </p:txBody>
      </p:sp>
      <p:sp>
        <p:nvSpPr>
          <p:cNvPr id="19458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9460" name="AutoShape 4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9462" name="AutoShape 6" descr="Voorbeeld van afbeel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Goed onthouden!</a:t>
            </a:r>
            <a:endParaRPr lang="nl-BE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/>
        </p:nvGraphicFramePr>
        <p:xfrm>
          <a:off x="1907704" y="2276872"/>
          <a:ext cx="609599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368152"/>
                <a:gridCol w="35037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Symbolen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Stoffen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Toepassing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H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waterstof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ym typeface="Wingdings" pitchFamily="2" charset="2"/>
                        </a:rPr>
                        <a:t> energie: bv.</a:t>
                      </a:r>
                      <a:r>
                        <a:rPr lang="nl-BE" baseline="0" dirty="0" smtClean="0">
                          <a:sym typeface="Wingdings" pitchFamily="2" charset="2"/>
                        </a:rPr>
                        <a:t> transport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C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koolstof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ym typeface="Wingdings" pitchFamily="2" charset="2"/>
                        </a:rPr>
                        <a:t> steenkool,</a:t>
                      </a:r>
                      <a:r>
                        <a:rPr lang="nl-BE" baseline="0" dirty="0" smtClean="0">
                          <a:sym typeface="Wingdings" pitchFamily="2" charset="2"/>
                        </a:rPr>
                        <a:t> diamanten (= pure    koolstof)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stikstof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ym typeface="Wingdings" pitchFamily="2" charset="2"/>
                        </a:rPr>
                        <a:t> wratten</a:t>
                      </a:r>
                      <a:r>
                        <a:rPr lang="nl-BE" baseline="0" dirty="0" smtClean="0">
                          <a:sym typeface="Wingdings" pitchFamily="2" charset="2"/>
                        </a:rPr>
                        <a:t> verwijderen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O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zuurstof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ym typeface="Wingdings" pitchFamily="2" charset="2"/>
                        </a:rPr>
                        <a:t> ruimtevaart,</a:t>
                      </a:r>
                      <a:r>
                        <a:rPr lang="nl-BE" baseline="0" dirty="0" smtClean="0">
                          <a:sym typeface="Wingdings" pitchFamily="2" charset="2"/>
                        </a:rPr>
                        <a:t> duikers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Cl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chloor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ym typeface="Wingdings" pitchFamily="2" charset="2"/>
                        </a:rPr>
                        <a:t> zwembad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 P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fosfor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ym typeface="Wingdings" pitchFamily="2" charset="2"/>
                        </a:rPr>
                        <a:t> lucifer(doosje</a:t>
                      </a:r>
                      <a:r>
                        <a:rPr lang="nl-BE" baseline="0" dirty="0" smtClean="0">
                          <a:sym typeface="Wingdings" pitchFamily="2" charset="2"/>
                        </a:rPr>
                        <a:t> )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Fe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ijzer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ym typeface="Wingdings" pitchFamily="2" charset="2"/>
                        </a:rPr>
                        <a:t> =</a:t>
                      </a:r>
                      <a:r>
                        <a:rPr lang="nl-BE" baseline="0" dirty="0" smtClean="0">
                          <a:sym typeface="Wingdings" pitchFamily="2" charset="2"/>
                        </a:rPr>
                        <a:t> goedkoopste metaalsoort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Cu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Koper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ym typeface="Wingdings" pitchFamily="2" charset="2"/>
                        </a:rPr>
                        <a:t> bedrading 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Zn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zink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ym typeface="Wingdings" pitchFamily="2" charset="2"/>
                        </a:rPr>
                        <a:t> batterij, regenpijp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Veiligheid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/>
          <a:lstStyle/>
          <a:p>
            <a:r>
              <a:rPr lang="nl-BE" dirty="0" smtClean="0"/>
              <a:t>Gevaarlijke chemicaliën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/>
          </a:p>
        </p:txBody>
      </p:sp>
      <p:pic>
        <p:nvPicPr>
          <p:cNvPr id="20482" name="Picture 2" descr="Afbeeldingsresultaat voor picto schadelijk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348880"/>
            <a:ext cx="1524000" cy="1524001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971600" y="3933056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</a:t>
            </a:r>
            <a:r>
              <a:rPr lang="nl-BE" dirty="0" smtClean="0"/>
              <a:t>chadelijk</a:t>
            </a:r>
            <a:endParaRPr lang="nl-BE" dirty="0"/>
          </a:p>
        </p:txBody>
      </p:sp>
      <p:pic>
        <p:nvPicPr>
          <p:cNvPr id="20484" name="Picture 4" descr="Afbeeldingsresultaat voor picto giftig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276872"/>
            <a:ext cx="1656184" cy="1656185"/>
          </a:xfrm>
          <a:prstGeom prst="rect">
            <a:avLst/>
          </a:prstGeom>
          <a:noFill/>
        </p:spPr>
      </p:pic>
      <p:sp>
        <p:nvSpPr>
          <p:cNvPr id="8" name="Tekstvak 7"/>
          <p:cNvSpPr txBox="1"/>
          <p:nvPr/>
        </p:nvSpPr>
        <p:spPr>
          <a:xfrm>
            <a:off x="3131840" y="3933056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giftig</a:t>
            </a:r>
            <a:endParaRPr lang="nl-BE" dirty="0"/>
          </a:p>
        </p:txBody>
      </p:sp>
      <p:pic>
        <p:nvPicPr>
          <p:cNvPr id="20486" name="Picture 6" descr="Afbeeldingsresultaat voor picto oxiderend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348880"/>
            <a:ext cx="1524000" cy="1524001"/>
          </a:xfrm>
          <a:prstGeom prst="rect">
            <a:avLst/>
          </a:prstGeom>
          <a:noFill/>
        </p:spPr>
      </p:pic>
      <p:sp>
        <p:nvSpPr>
          <p:cNvPr id="10" name="Tekstvak 9"/>
          <p:cNvSpPr txBox="1"/>
          <p:nvPr/>
        </p:nvSpPr>
        <p:spPr>
          <a:xfrm>
            <a:off x="4716016" y="393305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</a:t>
            </a:r>
            <a:r>
              <a:rPr lang="nl-BE" dirty="0" smtClean="0"/>
              <a:t>xiderend</a:t>
            </a:r>
          </a:p>
          <a:p>
            <a:r>
              <a:rPr lang="nl-BE" dirty="0" smtClean="0"/>
              <a:t>lucht </a:t>
            </a:r>
            <a:r>
              <a:rPr lang="nl-BE" dirty="0" smtClean="0">
                <a:sym typeface="Wingdings" pitchFamily="2" charset="2"/>
              </a:rPr>
              <a:t> brand</a:t>
            </a:r>
          </a:p>
          <a:p>
            <a:r>
              <a:rPr lang="nl-BE" dirty="0">
                <a:sym typeface="Wingdings" pitchFamily="2" charset="2"/>
              </a:rPr>
              <a:t>o</a:t>
            </a:r>
            <a:r>
              <a:rPr lang="nl-BE" dirty="0" smtClean="0">
                <a:sym typeface="Wingdings" pitchFamily="2" charset="2"/>
              </a:rPr>
              <a:t>f aangetast</a:t>
            </a:r>
            <a:endParaRPr lang="nl-BE" dirty="0"/>
          </a:p>
        </p:txBody>
      </p:sp>
      <p:pic>
        <p:nvPicPr>
          <p:cNvPr id="20488" name="Picture 8" descr="Afbeeldingsresultaat voor picto explosief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348880"/>
            <a:ext cx="1512168" cy="1512168"/>
          </a:xfrm>
          <a:prstGeom prst="rect">
            <a:avLst/>
          </a:prstGeom>
          <a:noFill/>
        </p:spPr>
      </p:pic>
      <p:sp>
        <p:nvSpPr>
          <p:cNvPr id="12" name="Tekstvak 11"/>
          <p:cNvSpPr txBox="1"/>
          <p:nvPr/>
        </p:nvSpPr>
        <p:spPr>
          <a:xfrm>
            <a:off x="6732240" y="3933056"/>
            <a:ext cx="101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explosief</a:t>
            </a:r>
            <a:endParaRPr lang="nl-BE" dirty="0"/>
          </a:p>
        </p:txBody>
      </p:sp>
      <p:pic>
        <p:nvPicPr>
          <p:cNvPr id="20490" name="Picture 10" descr="Afbeeldingsresultaat voor picto schadelijk milieu&quot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4365104"/>
            <a:ext cx="1522800" cy="1522800"/>
          </a:xfrm>
          <a:prstGeom prst="rect">
            <a:avLst/>
          </a:prstGeom>
          <a:noFill/>
        </p:spPr>
      </p:pic>
      <p:sp>
        <p:nvSpPr>
          <p:cNvPr id="14" name="Tekstvak 13"/>
          <p:cNvSpPr txBox="1"/>
          <p:nvPr/>
        </p:nvSpPr>
        <p:spPr>
          <a:xfrm>
            <a:off x="467544" y="6021288"/>
            <a:ext cx="22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s</a:t>
            </a:r>
            <a:r>
              <a:rPr lang="nl-BE" dirty="0" smtClean="0"/>
              <a:t>chadelijk voor milieu</a:t>
            </a:r>
            <a:endParaRPr lang="nl-BE" dirty="0"/>
          </a:p>
        </p:txBody>
      </p:sp>
      <p:pic>
        <p:nvPicPr>
          <p:cNvPr id="20492" name="Picture 12" descr="Afbeeldingsresultaat voor picto bijtend&quot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4365104"/>
            <a:ext cx="1522800" cy="1522800"/>
          </a:xfrm>
          <a:prstGeom prst="rect">
            <a:avLst/>
          </a:prstGeom>
          <a:noFill/>
        </p:spPr>
      </p:pic>
      <p:sp>
        <p:nvSpPr>
          <p:cNvPr id="16" name="Tekstvak 15"/>
          <p:cNvSpPr txBox="1"/>
          <p:nvPr/>
        </p:nvSpPr>
        <p:spPr>
          <a:xfrm>
            <a:off x="2987824" y="6021288"/>
            <a:ext cx="8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bijtend</a:t>
            </a:r>
            <a:endParaRPr lang="nl-BE" dirty="0"/>
          </a:p>
        </p:txBody>
      </p:sp>
      <p:pic>
        <p:nvPicPr>
          <p:cNvPr id="20494" name="Picture 14" descr="Afbeeldingsresultaat voor picto ontvlambaar&quot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4365104"/>
            <a:ext cx="1522800" cy="1522800"/>
          </a:xfrm>
          <a:prstGeom prst="rect">
            <a:avLst/>
          </a:prstGeom>
          <a:noFill/>
        </p:spPr>
      </p:pic>
      <p:sp>
        <p:nvSpPr>
          <p:cNvPr id="18" name="Tekstvak 17"/>
          <p:cNvSpPr txBox="1"/>
          <p:nvPr/>
        </p:nvSpPr>
        <p:spPr>
          <a:xfrm>
            <a:off x="6516216" y="6021288"/>
            <a:ext cx="13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ontvlambaar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Veiligheidsregels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d</a:t>
            </a:r>
            <a:r>
              <a:rPr lang="nl-BE" dirty="0" smtClean="0"/>
              <a:t>raag een laboratoriumjas &amp; veiligheidsbril</a:t>
            </a:r>
          </a:p>
          <a:p>
            <a:r>
              <a:rPr lang="nl-BE" dirty="0"/>
              <a:t>w</a:t>
            </a:r>
            <a:r>
              <a:rPr lang="nl-BE" dirty="0" smtClean="0"/>
              <a:t>as steeds je handen </a:t>
            </a:r>
          </a:p>
          <a:p>
            <a:r>
              <a:rPr lang="nl-BE" dirty="0"/>
              <a:t>e</a:t>
            </a:r>
            <a:r>
              <a:rPr lang="nl-BE" dirty="0" smtClean="0"/>
              <a:t>ten, drinken, kauwgom = verboden </a:t>
            </a:r>
          </a:p>
          <a:p>
            <a:r>
              <a:rPr lang="nl-BE" dirty="0"/>
              <a:t>g</a:t>
            </a:r>
            <a:r>
              <a:rPr lang="nl-BE" dirty="0" smtClean="0"/>
              <a:t>een proeven zonder toestemming</a:t>
            </a:r>
          </a:p>
          <a:p>
            <a:r>
              <a:rPr lang="nl-BE" dirty="0"/>
              <a:t>m</a:t>
            </a:r>
            <a:r>
              <a:rPr lang="nl-BE" dirty="0" smtClean="0"/>
              <a:t>ateriaal niet te dicht bij de rand van de tafel</a:t>
            </a:r>
          </a:p>
          <a:p>
            <a:r>
              <a:rPr lang="nl-BE" dirty="0"/>
              <a:t>l</a:t>
            </a:r>
            <a:r>
              <a:rPr lang="nl-BE" dirty="0" smtClean="0"/>
              <a:t>et op met lang haar</a:t>
            </a:r>
          </a:p>
          <a:p>
            <a:r>
              <a:rPr lang="nl-BE" dirty="0"/>
              <a:t>n</a:t>
            </a:r>
            <a:r>
              <a:rPr lang="nl-BE" dirty="0" smtClean="0"/>
              <a:t>iet spelen in het labo</a:t>
            </a:r>
          </a:p>
          <a:p>
            <a:r>
              <a:rPr lang="nl-BE" dirty="0"/>
              <a:t>r</a:t>
            </a:r>
            <a:r>
              <a:rPr lang="nl-BE" dirty="0" smtClean="0"/>
              <a:t>uim alles op</a:t>
            </a:r>
          </a:p>
          <a:p>
            <a:endParaRPr lang="nl-BE" dirty="0"/>
          </a:p>
        </p:txBody>
      </p:sp>
      <p:pic>
        <p:nvPicPr>
          <p:cNvPr id="21506" name="Picture 2" descr="Afbeeldingsresultaat voor veilighei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21088"/>
            <a:ext cx="2286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268</Words>
  <Application>Microsoft Office PowerPoint</Application>
  <PresentationFormat>Diavoorstelling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Welkom bij prof A. Toom !</vt:lpstr>
      <vt:lpstr>Wat is een atoom ?</vt:lpstr>
      <vt:lpstr>Wat is een atoom ?</vt:lpstr>
      <vt:lpstr>Wat zijn moleculen ?</vt:lpstr>
      <vt:lpstr>Molecule water</vt:lpstr>
      <vt:lpstr>Tabel van Mendeljev</vt:lpstr>
      <vt:lpstr>Belangrijke symbolen</vt:lpstr>
      <vt:lpstr>Veiligheid</vt:lpstr>
      <vt:lpstr>Veiligheidsregels</vt:lpstr>
      <vt:lpstr>Als er toch iets gebeurt…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bij prof A. Toom !</dc:title>
  <dc:creator>Evelien</dc:creator>
  <cp:lastModifiedBy>6e leerjaar C</cp:lastModifiedBy>
  <cp:revision>2</cp:revision>
  <dcterms:created xsi:type="dcterms:W3CDTF">2020-01-11T12:54:17Z</dcterms:created>
  <dcterms:modified xsi:type="dcterms:W3CDTF">2020-01-12T19:38:00Z</dcterms:modified>
</cp:coreProperties>
</file>